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2050F9-D0A5-450B-A589-6E6313737C9B}" type="datetimeFigureOut">
              <a:rPr lang="hu-HU" smtClean="0"/>
              <a:pPr/>
              <a:t>2016.04.19.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152A51-65C9-423E-A451-73DD11C2AD9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28926" y="571480"/>
            <a:ext cx="5777132" cy="5681682"/>
          </a:xfrm>
        </p:spPr>
        <p:txBody>
          <a:bodyPr/>
          <a:lstStyle/>
          <a:p>
            <a:r>
              <a:rPr lang="hu-HU" dirty="0" smtClean="0"/>
              <a:t>Csongor és Tünde VS.</a:t>
            </a:r>
            <a:br>
              <a:rPr lang="hu-HU" dirty="0" smtClean="0"/>
            </a:br>
            <a:r>
              <a:rPr lang="hu-HU" smtClean="0"/>
              <a:t>A Varázsfuvola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3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Két művész, kik a színház-és opera történelmében olyan műveket alkottak, melyek a mai világban is helyt állnak bármilyen színpadon: a köztudottan szabadkőműves elveket valló Mozart, és a magyar romantika legnagyobb alakjának tartott Vörösmarty</a:t>
            </a:r>
          </a:p>
          <a:p>
            <a:pPr>
              <a:buNone/>
            </a:pPr>
            <a:r>
              <a:rPr lang="hu-HU" dirty="0" smtClean="0"/>
              <a:t>Két romantikus mű, mely szereplőinek felvonultatásában, mondanivalójában, jelképeiben és motívumaiban is kísérteties hasonlóságot mutat</a:t>
            </a:r>
          </a:p>
          <a:p>
            <a:pPr>
              <a:buNone/>
            </a:pPr>
            <a:r>
              <a:rPr lang="hu-HU" dirty="0" smtClean="0"/>
              <a:t>Vajon mi állhat az egyezések hátterében?</a:t>
            </a:r>
          </a:p>
          <a:p>
            <a:pPr>
              <a:buNone/>
            </a:pPr>
            <a:r>
              <a:rPr lang="hu-HU" dirty="0" smtClean="0"/>
              <a:t>Csupán a véletlen műve, vagy valamilyen összefüggés is szerepet játszik?</a:t>
            </a:r>
          </a:p>
          <a:p>
            <a:pPr>
              <a:buNone/>
            </a:pPr>
            <a:r>
              <a:rPr lang="hu-HU" dirty="0" smtClean="0"/>
              <a:t>Ezen kérdésekre minden bizonnyal választ fogunk kapni.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43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Varázsfuvola		Csongor és Tünde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u="sng" dirty="0" smtClean="0"/>
              <a:t>Irodalmi alap:</a:t>
            </a:r>
          </a:p>
          <a:p>
            <a:r>
              <a:rPr lang="hu-HU" sz="2000" dirty="0" smtClean="0"/>
              <a:t>August Jacob </a:t>
            </a:r>
            <a:r>
              <a:rPr lang="hu-HU" sz="2000" dirty="0" err="1" smtClean="0"/>
              <a:t>Liebeskind</a:t>
            </a:r>
            <a:r>
              <a:rPr lang="hu-HU" sz="2000" dirty="0" smtClean="0"/>
              <a:t>: Lulu avagy a varázsfuvola</a:t>
            </a: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168592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000" dirty="0" err="1" smtClean="0"/>
              <a:t>Gergei</a:t>
            </a:r>
            <a:r>
              <a:rPr lang="hu-HU" sz="2000" dirty="0" smtClean="0"/>
              <a:t> Albert: História egy </a:t>
            </a:r>
            <a:r>
              <a:rPr lang="hu-HU" sz="2000" dirty="0" err="1" smtClean="0"/>
              <a:t>Árgirus</a:t>
            </a:r>
            <a:r>
              <a:rPr lang="hu-HU" sz="2000" dirty="0" smtClean="0"/>
              <a:t> nevű királyfiról és egy tündér szűzleányról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4282" y="4643446"/>
            <a:ext cx="6634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Mindkét történet alapját egy-egy korábbról már ismert műalkotás adja, amit a szerzők a kor sajátosságainak és a mondanivalónak megfelelően dolgoztak fel.</a:t>
            </a:r>
          </a:p>
          <a:p>
            <a:r>
              <a:rPr lang="hu-HU" dirty="0" smtClean="0"/>
              <a:t>Érdekesség, hogy </a:t>
            </a:r>
            <a:r>
              <a:rPr lang="hu-HU" dirty="0" err="1" smtClean="0"/>
              <a:t>Goethe-nek</a:t>
            </a:r>
            <a:r>
              <a:rPr lang="hu-HU" dirty="0" smtClean="0"/>
              <a:t> mindkét </a:t>
            </a:r>
            <a:r>
              <a:rPr lang="hu-HU" dirty="0" err="1" smtClean="0"/>
              <a:t>műhöz</a:t>
            </a:r>
            <a:r>
              <a:rPr lang="hu-HU" dirty="0" smtClean="0"/>
              <a:t> köze volt valamilyen szinten, hiszen csodálója volt a Varázsfuvolának és még folytatástöredéket is írt hozzá, a Csongor és Tündéhez pedig az ő </a:t>
            </a:r>
            <a:r>
              <a:rPr lang="hu-HU" dirty="0" err="1" smtClean="0"/>
              <a:t>Faust-járól</a:t>
            </a:r>
            <a:r>
              <a:rPr lang="hu-HU" dirty="0" smtClean="0"/>
              <a:t> mintázta Vörösmarty a műfaji alapot</a:t>
            </a:r>
            <a:endParaRPr lang="hu-HU" dirty="0"/>
          </a:p>
        </p:txBody>
      </p:sp>
      <p:pic>
        <p:nvPicPr>
          <p:cNvPr id="1026" name="Picture 2" descr="E:\51DVr4YFQPL._SY344_BO1,204,203,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7542">
            <a:off x="2357422" y="2857496"/>
            <a:ext cx="1000132" cy="155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E:\tunderszep_ilona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8645">
            <a:off x="5357818" y="3071810"/>
            <a:ext cx="1373186" cy="13731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E:\letölté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76943">
            <a:off x="7062435" y="4503259"/>
            <a:ext cx="1423991" cy="19011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Varázsfuvola		Csongor és Tünde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85720" y="1428736"/>
            <a:ext cx="3520440" cy="2857520"/>
          </a:xfrm>
        </p:spPr>
        <p:txBody>
          <a:bodyPr>
            <a:normAutofit fontScale="77500" lnSpcReduction="20000"/>
          </a:bodyPr>
          <a:lstStyle/>
          <a:p>
            <a:r>
              <a:rPr lang="hu-HU" b="1" u="sng" dirty="0" smtClean="0"/>
              <a:t>Szereplők:</a:t>
            </a:r>
          </a:p>
          <a:p>
            <a:r>
              <a:rPr lang="hu-HU" sz="2200" dirty="0" err="1" smtClean="0"/>
              <a:t>Tamino</a:t>
            </a:r>
            <a:endParaRPr lang="hu-HU" sz="2200" dirty="0" smtClean="0"/>
          </a:p>
          <a:p>
            <a:r>
              <a:rPr lang="hu-HU" sz="2200" dirty="0" err="1" smtClean="0"/>
              <a:t>Pamina</a:t>
            </a:r>
            <a:endParaRPr lang="hu-HU" sz="2200" dirty="0" smtClean="0"/>
          </a:p>
          <a:p>
            <a:r>
              <a:rPr lang="hu-HU" sz="2200" dirty="0" err="1" smtClean="0"/>
              <a:t>Monostatos</a:t>
            </a:r>
            <a:endParaRPr lang="hu-HU" sz="2200" dirty="0" smtClean="0"/>
          </a:p>
          <a:p>
            <a:r>
              <a:rPr lang="hu-HU" sz="2200" dirty="0" smtClean="0"/>
              <a:t>Papageno</a:t>
            </a:r>
          </a:p>
          <a:p>
            <a:r>
              <a:rPr lang="hu-HU" sz="2200" dirty="0" err="1" smtClean="0"/>
              <a:t>Papagena</a:t>
            </a:r>
            <a:endParaRPr lang="hu-HU" sz="2200" dirty="0" smtClean="0"/>
          </a:p>
          <a:p>
            <a:r>
              <a:rPr lang="hu-HU" sz="2200" dirty="0" smtClean="0"/>
              <a:t>Három </a:t>
            </a:r>
            <a:r>
              <a:rPr lang="hu-HU" sz="2200" dirty="0" smtClean="0"/>
              <a:t>fiú</a:t>
            </a:r>
          </a:p>
          <a:p>
            <a:r>
              <a:rPr lang="hu-HU" sz="2200" dirty="0" smtClean="0"/>
              <a:t>Három hölgy</a:t>
            </a:r>
          </a:p>
          <a:p>
            <a:r>
              <a:rPr lang="hu-HU" sz="2000" b="1" u="sng" dirty="0" smtClean="0"/>
              <a:t>Helyszínek:</a:t>
            </a:r>
          </a:p>
          <a:p>
            <a:r>
              <a:rPr lang="hu-HU" sz="2000" dirty="0" smtClean="0"/>
              <a:t>Három oltárkapu</a:t>
            </a:r>
            <a:endParaRPr lang="hu-HU" sz="2000" dirty="0" smtClean="0"/>
          </a:p>
          <a:p>
            <a:endParaRPr lang="hu-HU" sz="2200" b="1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43372" y="1428736"/>
            <a:ext cx="3520440" cy="3071834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sz="1800" dirty="0" smtClean="0"/>
              <a:t>Csongor</a:t>
            </a:r>
          </a:p>
          <a:p>
            <a:r>
              <a:rPr lang="hu-HU" sz="1800" dirty="0" smtClean="0"/>
              <a:t>Tünde</a:t>
            </a:r>
          </a:p>
          <a:p>
            <a:r>
              <a:rPr lang="hu-HU" sz="1800" dirty="0" smtClean="0"/>
              <a:t>Mirigy</a:t>
            </a:r>
          </a:p>
          <a:p>
            <a:r>
              <a:rPr lang="hu-HU" sz="1800" dirty="0" smtClean="0"/>
              <a:t>Balga</a:t>
            </a:r>
          </a:p>
          <a:p>
            <a:r>
              <a:rPr lang="hu-HU" sz="1800" dirty="0" smtClean="0"/>
              <a:t>Ilma(Böske)</a:t>
            </a:r>
          </a:p>
          <a:p>
            <a:r>
              <a:rPr lang="hu-HU" sz="1800" dirty="0" smtClean="0"/>
              <a:t>Ördögök</a:t>
            </a:r>
          </a:p>
          <a:p>
            <a:r>
              <a:rPr lang="hu-HU" sz="1800" dirty="0" smtClean="0"/>
              <a:t>A</a:t>
            </a:r>
            <a:r>
              <a:rPr lang="hu-HU" sz="1800" dirty="0" smtClean="0"/>
              <a:t> három vándor</a:t>
            </a:r>
          </a:p>
          <a:p>
            <a:endParaRPr lang="hu-HU" sz="1800" dirty="0" smtClean="0"/>
          </a:p>
          <a:p>
            <a:r>
              <a:rPr lang="hu-HU" sz="1800" dirty="0" smtClean="0"/>
              <a:t>Hármas út</a:t>
            </a:r>
            <a:endParaRPr lang="hu-HU" sz="18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3357554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14282" y="4395787"/>
            <a:ext cx="76438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szereplők jellege is szinte megegyezik.</a:t>
            </a:r>
          </a:p>
          <a:p>
            <a:r>
              <a:rPr lang="hu-HU" sz="1400" dirty="0" smtClean="0"/>
              <a:t> Mindkét oldalon fellelhető a boldogságát és szerelmét kereső </a:t>
            </a:r>
            <a:r>
              <a:rPr lang="hu-HU" sz="1400" dirty="0" smtClean="0"/>
              <a:t>főhős, kinek útja során próbákon kell átmennie és megtisztulnia valamint a varázslatos, szinte elérhetetlen lány, akiért bármit megtesznek.</a:t>
            </a:r>
          </a:p>
          <a:p>
            <a:r>
              <a:rPr lang="hu-HU" sz="1400" dirty="0" smtClean="0"/>
              <a:t>A főhős </a:t>
            </a:r>
            <a:r>
              <a:rPr lang="hu-HU" sz="1400" dirty="0" smtClean="0"/>
              <a:t>alacsonyabb </a:t>
            </a:r>
            <a:r>
              <a:rPr lang="hu-HU" sz="1400" dirty="0" smtClean="0"/>
              <a:t>rendű (de humoros) segítője illetve annak </a:t>
            </a:r>
            <a:r>
              <a:rPr lang="hu-HU" sz="1400" dirty="0" smtClean="0"/>
              <a:t>párja is megjelenik mindkét oldalon.</a:t>
            </a:r>
            <a:endParaRPr lang="hu-HU" sz="1400" dirty="0" smtClean="0"/>
          </a:p>
          <a:p>
            <a:r>
              <a:rPr lang="hu-HU" sz="1400" dirty="0" smtClean="0"/>
              <a:t> A negatív szereplők, </a:t>
            </a:r>
            <a:r>
              <a:rPr lang="hu-HU" sz="1400" dirty="0" smtClean="0"/>
              <a:t>Mirigy és Ledér, </a:t>
            </a:r>
            <a:r>
              <a:rPr lang="hu-HU" sz="1400" dirty="0" smtClean="0"/>
              <a:t>azonosíthatók </a:t>
            </a:r>
            <a:r>
              <a:rPr lang="hu-HU" sz="1400" dirty="0" smtClean="0"/>
              <a:t>az </a:t>
            </a:r>
            <a:r>
              <a:rPr lang="hu-HU" sz="1400" dirty="0" smtClean="0"/>
              <a:t>Éj </a:t>
            </a:r>
            <a:r>
              <a:rPr lang="hu-HU" sz="1400" dirty="0" smtClean="0"/>
              <a:t>Királynőjével és </a:t>
            </a:r>
            <a:r>
              <a:rPr lang="hu-HU" sz="1400" dirty="0" err="1" smtClean="0"/>
              <a:t>Monostatossal</a:t>
            </a:r>
            <a:r>
              <a:rPr lang="hu-HU" sz="1400" dirty="0" smtClean="0"/>
              <a:t>, vagyis a hataloméhes, irigy </a:t>
            </a:r>
            <a:r>
              <a:rPr lang="hu-HU" sz="1400" dirty="0" err="1" smtClean="0"/>
              <a:t>főgonosszal</a:t>
            </a:r>
            <a:r>
              <a:rPr lang="hu-HU" sz="1400" dirty="0" smtClean="0"/>
              <a:t> és szintén romlott segítőjével.</a:t>
            </a:r>
            <a:endParaRPr lang="hu-HU" sz="1400" dirty="0" smtClean="0"/>
          </a:p>
          <a:p>
            <a:r>
              <a:rPr lang="hu-HU" sz="1400" dirty="0" smtClean="0"/>
              <a:t> Mozart művének három fiúja jelentőségükben </a:t>
            </a:r>
            <a:r>
              <a:rPr lang="hu-HU" sz="1400" dirty="0" smtClean="0"/>
              <a:t>a </a:t>
            </a:r>
            <a:r>
              <a:rPr lang="hu-HU" sz="1400" dirty="0" err="1" smtClean="0"/>
              <a:t>Cs</a:t>
            </a:r>
            <a:r>
              <a:rPr lang="hu-HU" sz="1400" dirty="0" smtClean="0"/>
              <a:t>. És T. ördögeivel </a:t>
            </a:r>
            <a:r>
              <a:rPr lang="hu-HU" sz="1400" dirty="0" smtClean="0"/>
              <a:t>egyeznek </a:t>
            </a:r>
            <a:r>
              <a:rPr lang="hu-HU" sz="1400" dirty="0" smtClean="0"/>
              <a:t>meg, akik a természet erőit képviselik. A három hölgy és a vándorok az önző vágyakat, így az emberi gondolkodást jelképezik.</a:t>
            </a:r>
            <a:endParaRPr lang="hu-H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5000" t="-25000" r="6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Varázsfuvola		Csongor és Tünde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3686188"/>
          </a:xfrm>
        </p:spPr>
        <p:txBody>
          <a:bodyPr>
            <a:normAutofit lnSpcReduction="10000"/>
          </a:bodyPr>
          <a:lstStyle/>
          <a:p>
            <a:r>
              <a:rPr lang="hu-HU" sz="2400" b="1" u="sng" dirty="0" smtClean="0"/>
              <a:t>„Égi szerelmek”:</a:t>
            </a:r>
          </a:p>
          <a:p>
            <a:r>
              <a:rPr lang="hu-HU" sz="1800" dirty="0" err="1" smtClean="0"/>
              <a:t>Tamino</a:t>
            </a:r>
            <a:r>
              <a:rPr lang="hu-HU" sz="1800" dirty="0" smtClean="0"/>
              <a:t>+</a:t>
            </a:r>
            <a:r>
              <a:rPr lang="hu-HU" sz="1800" dirty="0" err="1" smtClean="0"/>
              <a:t>Pamina</a:t>
            </a:r>
            <a:endParaRPr lang="hu-HU" sz="1800" dirty="0" smtClean="0"/>
          </a:p>
          <a:p>
            <a:endParaRPr lang="hu-HU" sz="2400" b="1" u="sng" dirty="0" smtClean="0"/>
          </a:p>
          <a:p>
            <a:endParaRPr lang="hu-HU" sz="2400" b="1" u="sng" dirty="0" smtClean="0"/>
          </a:p>
          <a:p>
            <a:endParaRPr lang="hu-HU" sz="2400" b="1" u="sng" dirty="0" smtClean="0"/>
          </a:p>
          <a:p>
            <a:pPr>
              <a:buNone/>
            </a:pPr>
            <a:r>
              <a:rPr lang="hu-HU" sz="2400" b="1" u="sng" dirty="0" smtClean="0"/>
              <a:t>„földi szerelmek”:</a:t>
            </a:r>
          </a:p>
          <a:p>
            <a:r>
              <a:rPr lang="hu-HU" sz="1800" dirty="0" smtClean="0"/>
              <a:t>Papageno+</a:t>
            </a:r>
            <a:r>
              <a:rPr lang="hu-HU" sz="1800" dirty="0" err="1" smtClean="0"/>
              <a:t>Papagena</a:t>
            </a:r>
            <a:endParaRPr lang="hu-HU" sz="1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2757493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sz="1800" dirty="0" smtClean="0"/>
              <a:t>Csongor+Tünde</a:t>
            </a:r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smtClean="0"/>
              <a:t>Balga+Ilma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1472" y="5786454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főhősök szerelme a mesésebb, varázslatosabb, míg szolgáiké/társaiké az egyszerű földi, már </a:t>
            </a:r>
            <a:r>
              <a:rPr lang="hu-HU" dirty="0" err="1" smtClean="0"/>
              <a:t>már</a:t>
            </a:r>
            <a:r>
              <a:rPr lang="hu-HU" dirty="0" smtClean="0"/>
              <a:t> groteszk kapcsolatokat  mutatja be.</a:t>
            </a:r>
            <a:endParaRPr lang="hu-HU" dirty="0"/>
          </a:p>
        </p:txBody>
      </p:sp>
      <p:pic>
        <p:nvPicPr>
          <p:cNvPr id="2050" name="Picture 2" descr="E:\flute1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2114">
            <a:off x="1030755" y="4421526"/>
            <a:ext cx="1649055" cy="1099370"/>
          </a:xfrm>
          <a:prstGeom prst="rect">
            <a:avLst/>
          </a:prstGeom>
          <a:noFill/>
        </p:spPr>
      </p:pic>
      <p:pic>
        <p:nvPicPr>
          <p:cNvPr id="2051" name="Picture 3" descr="E:\Heidi_Stober_as_Pamina_and_Alek_Shrader_as_Tam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740">
            <a:off x="975783" y="2452513"/>
            <a:ext cx="1542648" cy="1029718"/>
          </a:xfrm>
          <a:prstGeom prst="rect">
            <a:avLst/>
          </a:prstGeom>
          <a:noFill/>
        </p:spPr>
      </p:pic>
      <p:pic>
        <p:nvPicPr>
          <p:cNvPr id="2052" name="Picture 4" descr="E:\Csongor es Tunde_Page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1898">
            <a:off x="4430887" y="2528789"/>
            <a:ext cx="1746691" cy="1165029"/>
          </a:xfrm>
          <a:prstGeom prst="rect">
            <a:avLst/>
          </a:prstGeom>
          <a:noFill/>
        </p:spPr>
      </p:pic>
      <p:pic>
        <p:nvPicPr>
          <p:cNvPr id="2053" name="Picture 5" descr="E:\DSCF4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63888">
            <a:off x="4528460" y="4355446"/>
            <a:ext cx="1643042" cy="1232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cselekmény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történetek középpontjában mindkét oldalon a boldogságkeresés és annak különböző formái állnak: a szerelem és egyéb fontos filozófiai gondolatok, mint például a létünkkel való megelégedés és a boldogságért való áldozat meghozatala.</a:t>
            </a:r>
          </a:p>
          <a:p>
            <a:r>
              <a:rPr lang="hu-HU" dirty="0" smtClean="0"/>
              <a:t>A főhősöknek több próbán/megpróbáltatáson is át kell </a:t>
            </a:r>
            <a:r>
              <a:rPr lang="hu-HU" dirty="0" err="1" smtClean="0"/>
              <a:t>menniuk</a:t>
            </a:r>
            <a:r>
              <a:rPr lang="hu-HU" dirty="0" smtClean="0"/>
              <a:t>, amik következtében világszemléletük is megváltozik.</a:t>
            </a:r>
          </a:p>
          <a:p>
            <a:r>
              <a:rPr lang="hu-HU" dirty="0" smtClean="0"/>
              <a:t>A „</a:t>
            </a:r>
            <a:r>
              <a:rPr lang="hu-HU" dirty="0" err="1" smtClean="0"/>
              <a:t>főgonoszok</a:t>
            </a:r>
            <a:r>
              <a:rPr lang="hu-HU" dirty="0" smtClean="0"/>
              <a:t>” irigységből tesznek mindent. A szerelmek beteljesülését szeretnék meghiúsítani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Tárgyak, Szimbólumok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A két darabban egyaránt felfedezhetünk olyan tárgyakat, melyek nagy hatással vannak a történet alakulására, meg arra, hogy a főhősök elérjék céljukat.</a:t>
            </a:r>
          </a:p>
          <a:p>
            <a:r>
              <a:rPr lang="hu-HU" dirty="0" smtClean="0"/>
              <a:t> Erre például szolgálhat maga a varázsfuvola és Papageno harangjátéka, melyek képesek békét teremteni és megtisztítani a lelkeket. </a:t>
            </a:r>
            <a:r>
              <a:rPr lang="hu-HU" dirty="0" err="1" smtClean="0"/>
              <a:t>Taminonak</a:t>
            </a:r>
            <a:r>
              <a:rPr lang="hu-HU" dirty="0" smtClean="0"/>
              <a:t> próbái teljesítésében is nagy szerepet játszik</a:t>
            </a:r>
          </a:p>
          <a:p>
            <a:r>
              <a:rPr lang="hu-HU" dirty="0" smtClean="0"/>
              <a:t>A Csongor és Tünde ördögfiókáinak öröksége (bocskor, ostor, palást) is hasonló erőt képvisel, és bár nem olyan „tiszta” tárgyak, mégis segítettek Csongornak közelebb jutni szerelméhez</a:t>
            </a:r>
          </a:p>
          <a:p>
            <a:pPr>
              <a:buNone/>
            </a:pPr>
            <a:r>
              <a:rPr lang="hu-HU" dirty="0" smtClean="0"/>
              <a:t>Szimbólumok és egyéb jelképek sokaságára bukkanhatunk a művekben, és ezek nagyrészt hasonlóságot mutatnak.</a:t>
            </a:r>
          </a:p>
          <a:p>
            <a:r>
              <a:rPr lang="hu-HU" dirty="0" smtClean="0"/>
              <a:t>A természeti képek és elemek mindkét oldalon nagy hangsúlyt kaptak, mivel ezek kapcsolják össze a földi és a megfoghatatlan világot</a:t>
            </a:r>
          </a:p>
          <a:p>
            <a:r>
              <a:rPr lang="hu-HU" dirty="0" smtClean="0"/>
              <a:t>Az Éj(+királynője) szerepe is nagy, ami hatalmával és végtelenségével kozmikus magasságokba emeli a műveket</a:t>
            </a:r>
          </a:p>
          <a:p>
            <a:r>
              <a:rPr lang="hu-HU" dirty="0" smtClean="0"/>
              <a:t>A hármas szám többszöri megjelenése (pl.:Három fiú, három oltár;három vándor, hármas út) egyrészt a mesés alapokra akar utalni, de A Varázsfuvolában a szabadkőművesség megjelenését is szimbolizálhatja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000" t="-20000" r="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Így érne hát véget ezen összehasonlításunk a romantika korának két igen meghatározó remekműve, Mozart Varázsfuvolája és Vörösmarty Csongor és Tündéje között.</a:t>
            </a:r>
          </a:p>
          <a:p>
            <a:pPr>
              <a:buNone/>
            </a:pPr>
            <a:r>
              <a:rPr lang="hu-HU" dirty="0" smtClean="0"/>
              <a:t>Láthattuk, hogy a darabok mennyire sok közös vonással rendelkeznek szereplőiket, cselekményüket és szimbólumaikat illetően.</a:t>
            </a:r>
          </a:p>
          <a:p>
            <a:pPr>
              <a:buNone/>
            </a:pPr>
            <a:r>
              <a:rPr lang="hu-HU" dirty="0" smtClean="0"/>
              <a:t>Remélem ezen prezentáció kielégítő választ ad minden, a művek hasonlóságát illetően esetlegesen felmerülő kérdésre.</a:t>
            </a:r>
          </a:p>
          <a:p>
            <a:pPr>
              <a:buNone/>
            </a:pPr>
            <a:r>
              <a:rPr lang="hu-HU" dirty="0" smtClean="0"/>
              <a:t>Végezetül, szeretném leszögezni, hogy a bemutató készítése alatt nem befolyásolt a szabadkőművesség.</a:t>
            </a:r>
          </a:p>
          <a:p>
            <a:pPr>
              <a:buNone/>
            </a:pPr>
            <a:r>
              <a:rPr lang="hu-HU" dirty="0" smtClean="0"/>
              <a:t>Vagy mégis?</a:t>
            </a:r>
          </a:p>
          <a:p>
            <a:pPr>
              <a:buNone/>
            </a:pPr>
            <a:r>
              <a:rPr lang="hu-HU" dirty="0" smtClean="0"/>
              <a:t>Tartsanak velem legközelebb is, hiszen újabb és újabb érdekes és misztikus témák feltérképezésébe kezdhetünk bele.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571</TotalTime>
  <Words>676</Words>
  <Application>Microsoft Office PowerPoint</Application>
  <PresentationFormat>Diavetítés a képernyőre (4:3 oldalarány)</PresentationFormat>
  <Paragraphs>74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Fényűző</vt:lpstr>
      <vt:lpstr>Csongor és Tünde VS. A Varázsfuvola</vt:lpstr>
      <vt:lpstr>2. dia</vt:lpstr>
      <vt:lpstr>Varázsfuvola  Csongor és Tünde</vt:lpstr>
      <vt:lpstr>Varázsfuvola  Csongor és Tünde</vt:lpstr>
      <vt:lpstr>Varázsfuvola  Csongor és Tünde</vt:lpstr>
      <vt:lpstr>cselekmény</vt:lpstr>
      <vt:lpstr>Tárgyak, Szimbólumok</vt:lpstr>
      <vt:lpstr>8.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</dc:creator>
  <cp:lastModifiedBy>S</cp:lastModifiedBy>
  <cp:revision>55</cp:revision>
  <dcterms:created xsi:type="dcterms:W3CDTF">2016-04-18T13:51:56Z</dcterms:created>
  <dcterms:modified xsi:type="dcterms:W3CDTF">2016-04-19T17:29:25Z</dcterms:modified>
</cp:coreProperties>
</file>